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7" r:id="rId2"/>
    <p:sldId id="31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562E9-4EA3-4C24-9310-7743A9EFEEE2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495BC-61F2-4882-92D5-C6BD307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25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59DD9-C07A-0F4A-BE38-5AFB42BB2A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0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9378E-A008-4017-9F3F-B1B8E2E7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12FF5C-18D5-4216-A497-787FFA948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766DD-17D4-4F5F-9229-D9BF6E41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62B06-B7AD-4080-B0AB-74DCE0F7D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A074C-5C49-485B-86F9-D1F4608D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9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5588D-DD03-4AEB-9DB9-5C0D05CE2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4A92D-E5F1-4940-9D62-D3063A606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022D6-E37A-4AB0-B9A8-37F0B0334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05CE6-DCAE-4504-836B-695EA65BD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C1B7D-F42C-47C6-81B2-2551E5EC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478BE6-985D-4966-B49B-444A0548D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68131-AEA0-4BBD-8CEC-C4C606361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192BC-4A01-41BC-B1AF-81BAD1E14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3E93D-7100-48FE-841A-7A5AF12EF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2608B-8D1F-418F-9B0C-F0E81B275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3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4ABF-2D12-4538-8611-2A556C917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A6899-EE61-4D36-9103-0F69599A7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E15F8-5DB0-4F4B-A0B6-775C8E7E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6DB4E-F954-4851-BC88-DABB3671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6277A-14D8-4B18-ABD8-B84C82DE3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5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C9E6B-AEEF-4735-A250-2311A0311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135BF-BDA4-4129-AF55-FFD0099CE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31086-146F-4FE6-8C73-039326163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B0F67-A7D5-4DB6-BACE-2EDABB9A9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240E3-F288-4CC4-949E-F2745716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6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D1893-04B9-4256-A2D0-E5DCB6A14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6A473-0E2A-4C3C-B975-63F594681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37B06-7058-4F3B-B4E3-D32F6E530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D419C-B374-4395-BB64-5A5932512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96791-B329-4B96-AC96-8541967F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2016E-DCE7-4C1E-AA8F-2540AA04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1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7AC35-26DB-4AC9-B378-42FB7638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BE2C9-918F-4C4D-A7D0-BE54FDC00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AFBEF8-0D31-4551-A60A-785BECB9C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7A7D3-9638-4D5C-8F61-EF271EE170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282A17-62E1-4938-AED6-8E1D6C85D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B6C7D-BFD8-4BBC-8CE3-FE2EA5E5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83BB6E-78FC-46EA-9DC0-A9D834F9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E77780-282B-46CB-8BFF-76021D07B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6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33B4-C758-47C5-854B-40D494993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4B0443-B443-452C-8D46-27106F68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400070-734E-4639-8783-A3EC98219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DD7FF-35BE-4EB5-AA0B-F59CB5666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8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514BCB-33A0-40CA-BEB1-12AF73440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A6FD78-F8AC-482D-B82B-E1A749D7E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6F1AF-0E1C-4744-88ED-2F5B6BAB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3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08885-B7AD-45A6-89F5-3B8F0ACFE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D46DF-E226-4310-AEF4-F8D697221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CFB89-5635-4439-84F9-0F3E3D3E4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3F0E2-BFF0-48DB-AA2C-70B1A5FAF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5BD7C-DEE8-4390-A5D5-996B98288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6E397-6250-4B7B-98B4-E85B8F01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4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762FD-3359-43C8-A29E-C7783BB8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E4205D-F473-4E6D-B083-C2AC088905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5EB48-209C-4C93-BE46-3DEE120BB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97808-7FD2-4628-9510-A62944B16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82B76-48FA-4FF8-B6FB-AA5B640C6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59664-7EDE-47F8-BBB9-0D8DA1B1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4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5B25C9-76D1-46AA-9577-1F6494DFB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C96E3-12D9-474E-8961-62ED54B90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FD368-793F-4A90-A24F-19734E0331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716F8-CE84-4F8C-8B58-0D653179563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A5C10-5C36-45E2-AE99-68EE86D6C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66AA4-7513-4A6C-9128-0FB3E8185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AC9C6-B434-4562-9BDB-FB6F565B6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338004" y="204186"/>
            <a:ext cx="5442011" cy="149067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800" b="1" dirty="0"/>
              <a:t>PDQ Literature Surveillance </a:t>
            </a:r>
            <a:br>
              <a:rPr lang="en-US" altLang="en-US" sz="2800" b="1" dirty="0"/>
            </a:br>
            <a:r>
              <a:rPr lang="en-US" altLang="en-US" sz="2800" dirty="0"/>
              <a:t>2016/2019 Citation Review Statistics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805219"/>
              </p:ext>
            </p:extLst>
          </p:nvPr>
        </p:nvGraphicFramePr>
        <p:xfrm>
          <a:off x="2938509" y="1322842"/>
          <a:ext cx="6468086" cy="5006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625">
                  <a:extLst>
                    <a:ext uri="{9D8B030D-6E8A-4147-A177-3AD203B41FA5}">
                      <a16:colId xmlns:a16="http://schemas.microsoft.com/office/drawing/2014/main" val="3581402978"/>
                    </a:ext>
                  </a:extLst>
                </a:gridCol>
                <a:gridCol w="1638777">
                  <a:extLst>
                    <a:ext uri="{9D8B030D-6E8A-4147-A177-3AD203B41FA5}">
                      <a16:colId xmlns:a16="http://schemas.microsoft.com/office/drawing/2014/main" val="2675169149"/>
                    </a:ext>
                  </a:extLst>
                </a:gridCol>
                <a:gridCol w="1423540">
                  <a:extLst>
                    <a:ext uri="{9D8B030D-6E8A-4147-A177-3AD203B41FA5}">
                      <a16:colId xmlns:a16="http://schemas.microsoft.com/office/drawing/2014/main" val="3731613087"/>
                    </a:ext>
                  </a:extLst>
                </a:gridCol>
                <a:gridCol w="1252144">
                  <a:extLst>
                    <a:ext uri="{9D8B030D-6E8A-4147-A177-3AD203B41FA5}">
                      <a16:colId xmlns:a16="http://schemas.microsoft.com/office/drawing/2014/main" val="1279655129"/>
                    </a:ext>
                  </a:extLst>
                </a:gridCol>
              </a:tblGrid>
              <a:tr h="7273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Step in Process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Citations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Citations per Month</a:t>
                      </a:r>
                    </a:p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Percentages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87236" marR="87236" marT="43617" marB="43617"/>
                </a:tc>
                <a:extLst>
                  <a:ext uri="{0D108BD9-81ED-4DB2-BD59-A6C34878D82A}">
                    <a16:rowId xmlns:a16="http://schemas.microsoft.com/office/drawing/2014/main" val="262351865"/>
                  </a:ext>
                </a:extLst>
              </a:tr>
              <a:tr h="6173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Citations retrieved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Citations imported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76,313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6,359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marL="74128" marR="74128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157456079"/>
                  </a:ext>
                </a:extLst>
              </a:tr>
              <a:tr h="6173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Citations rejected by librarians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marL="74128" marR="74128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072359425"/>
                  </a:ext>
                </a:extLst>
              </a:tr>
              <a:tr h="862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Citations reviewed by PDQ Editorial Board Managers and other NCI staff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32,416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34,599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2,883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100%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marL="74128" marR="74128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566518966"/>
                  </a:ext>
                </a:extLst>
              </a:tr>
              <a:tr h="6173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Full-text articles retrieved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3,731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6,637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553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74128" marR="74128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921550404"/>
                  </a:ext>
                </a:extLst>
              </a:tr>
              <a:tr h="862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Full-text articles sent to PDQ Editorial Board members for review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2,517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128" marR="74128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940810022"/>
                  </a:ext>
                </a:extLst>
              </a:tr>
              <a:tr h="7010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Citations added to PDQ information summaries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2.911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243</a:t>
                      </a:r>
                    </a:p>
                  </a:txBody>
                  <a:tcPr marL="74128" marR="74128" marT="0" marB="0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74128" marR="74128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161703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87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131" y="264696"/>
            <a:ext cx="6523789" cy="68805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Literature Surveillance by Board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59869"/>
              </p:ext>
            </p:extLst>
          </p:nvPr>
        </p:nvGraphicFramePr>
        <p:xfrm>
          <a:off x="2328737" y="778412"/>
          <a:ext cx="7358944" cy="5785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363">
                  <a:extLst>
                    <a:ext uri="{9D8B030D-6E8A-4147-A177-3AD203B41FA5}">
                      <a16:colId xmlns:a16="http://schemas.microsoft.com/office/drawing/2014/main" val="3581402978"/>
                    </a:ext>
                  </a:extLst>
                </a:gridCol>
                <a:gridCol w="1402904">
                  <a:extLst>
                    <a:ext uri="{9D8B030D-6E8A-4147-A177-3AD203B41FA5}">
                      <a16:colId xmlns:a16="http://schemas.microsoft.com/office/drawing/2014/main" val="2675169149"/>
                    </a:ext>
                  </a:extLst>
                </a:gridCol>
                <a:gridCol w="1218645">
                  <a:extLst>
                    <a:ext uri="{9D8B030D-6E8A-4147-A177-3AD203B41FA5}">
                      <a16:colId xmlns:a16="http://schemas.microsoft.com/office/drawing/2014/main" val="3731613087"/>
                    </a:ext>
                  </a:extLst>
                </a:gridCol>
                <a:gridCol w="1561277">
                  <a:extLst>
                    <a:ext uri="{9D8B030D-6E8A-4147-A177-3AD203B41FA5}">
                      <a16:colId xmlns:a16="http://schemas.microsoft.com/office/drawing/2014/main" val="1279655129"/>
                    </a:ext>
                  </a:extLst>
                </a:gridCol>
                <a:gridCol w="1193755">
                  <a:extLst>
                    <a:ext uri="{9D8B030D-6E8A-4147-A177-3AD203B41FA5}">
                      <a16:colId xmlns:a16="http://schemas.microsoft.com/office/drawing/2014/main" val="3358037652"/>
                    </a:ext>
                  </a:extLst>
                </a:gridCol>
              </a:tblGrid>
              <a:tr h="900035">
                <a:tc>
                  <a:txBody>
                    <a:bodyPr/>
                    <a:lstStyle/>
                    <a:p>
                      <a:endParaRPr lang="en-US" sz="1300" dirty="0">
                        <a:latin typeface="+mn-lt"/>
                      </a:endParaRP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+mn-lt"/>
                        </a:rPr>
                        <a:t>Citations Reviewed by Board Manager</a:t>
                      </a:r>
                      <a:r>
                        <a:rPr lang="en-US" sz="1300" baseline="0" dirty="0">
                          <a:latin typeface="+mn-lt"/>
                        </a:rPr>
                        <a:t> (</a:t>
                      </a:r>
                      <a:r>
                        <a:rPr lang="en-US" sz="1300" dirty="0" err="1">
                          <a:latin typeface="+mn-lt"/>
                        </a:rPr>
                        <a:t>Avg</a:t>
                      </a:r>
                      <a:r>
                        <a:rPr lang="en-US" sz="1300" dirty="0">
                          <a:latin typeface="+mn-lt"/>
                        </a:rPr>
                        <a:t>/month)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+mn-lt"/>
                        </a:rPr>
                        <a:t>Citations Sent</a:t>
                      </a:r>
                      <a:r>
                        <a:rPr lang="en-US" sz="1300" baseline="0" dirty="0">
                          <a:latin typeface="+mn-lt"/>
                        </a:rPr>
                        <a:t> to Board (% Total)*</a:t>
                      </a:r>
                      <a:endParaRPr lang="en-US" sz="1300" dirty="0">
                        <a:latin typeface="+mn-lt"/>
                      </a:endParaRPr>
                    </a:p>
                    <a:p>
                      <a:endParaRPr lang="en-US" sz="1300" dirty="0">
                        <a:latin typeface="+mn-lt"/>
                      </a:endParaRP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+mn-lt"/>
                        </a:rPr>
                        <a:t>Responses</a:t>
                      </a:r>
                      <a:r>
                        <a:rPr lang="en-US" sz="1300" baseline="0" dirty="0">
                          <a:latin typeface="+mn-lt"/>
                        </a:rPr>
                        <a:t> by Board Members % of Citations Sent</a:t>
                      </a:r>
                      <a:endParaRPr lang="en-US" sz="1300" dirty="0">
                        <a:latin typeface="+mn-lt"/>
                      </a:endParaRP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+mn-lt"/>
                        </a:rPr>
                        <a:t>Cited in PDQ (</a:t>
                      </a:r>
                      <a:r>
                        <a:rPr lang="en-US" sz="1300" dirty="0" err="1">
                          <a:latin typeface="+mn-lt"/>
                        </a:rPr>
                        <a:t>Avg</a:t>
                      </a:r>
                      <a:r>
                        <a:rPr lang="en-US" sz="1300" dirty="0">
                          <a:latin typeface="+mn-lt"/>
                        </a:rPr>
                        <a:t>/month)</a:t>
                      </a:r>
                    </a:p>
                  </a:txBody>
                  <a:tcPr marL="87236" marR="87236" marT="43617" marB="43617"/>
                </a:tc>
                <a:extLst>
                  <a:ext uri="{0D108BD9-81ED-4DB2-BD59-A6C34878D82A}">
                    <a16:rowId xmlns:a16="http://schemas.microsoft.com/office/drawing/2014/main" val="262351865"/>
                  </a:ext>
                </a:extLst>
              </a:tr>
              <a:tr h="697888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2,701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2,883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lain" startAt="179"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(7)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210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Yes         20     17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No          50     37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None      30     46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113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243</a:t>
                      </a:r>
                    </a:p>
                  </a:txBody>
                  <a:tcPr marL="87236" marR="87236" marT="43617" marB="43617"/>
                </a:tc>
                <a:extLst>
                  <a:ext uri="{0D108BD9-81ED-4DB2-BD59-A6C34878D82A}">
                    <a16:rowId xmlns:a16="http://schemas.microsoft.com/office/drawing/2014/main" val="2157456079"/>
                  </a:ext>
                </a:extLst>
              </a:tr>
              <a:tr h="697888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+mn-lt"/>
                        </a:rPr>
                        <a:t>Adult Treatment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1361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1109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lain" startAt="32"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(2)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Yes           9     7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No          22     18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None      69     74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L="87236" marR="87236" marT="43617" marB="43617"/>
                </a:tc>
                <a:extLst>
                  <a:ext uri="{0D108BD9-81ED-4DB2-BD59-A6C34878D82A}">
                    <a16:rowId xmlns:a16="http://schemas.microsoft.com/office/drawing/2014/main" val="3072359425"/>
                  </a:ext>
                </a:extLst>
              </a:tr>
              <a:tr h="697888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+mn-lt"/>
                        </a:rPr>
                        <a:t>Pediatric Treatment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290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314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lain" startAt="52"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(18)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Yes         40     36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No          60     63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None      &lt;1     1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38</a:t>
                      </a:r>
                    </a:p>
                  </a:txBody>
                  <a:tcPr marL="87236" marR="87236" marT="43617" marB="43617"/>
                </a:tc>
                <a:extLst>
                  <a:ext uri="{0D108BD9-81ED-4DB2-BD59-A6C34878D82A}">
                    <a16:rowId xmlns:a16="http://schemas.microsoft.com/office/drawing/2014/main" val="3566518966"/>
                  </a:ext>
                </a:extLst>
              </a:tr>
              <a:tr h="697888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+mn-lt"/>
                        </a:rPr>
                        <a:t>Screening and Prevention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434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502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lain" startAt="61"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(14)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Yes           4    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         67    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      29     38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  8</a:t>
                      </a:r>
                    </a:p>
                  </a:txBody>
                  <a:tcPr marL="87236" marR="87236" marT="43617" marB="43617"/>
                </a:tc>
                <a:extLst>
                  <a:ext uri="{0D108BD9-81ED-4DB2-BD59-A6C34878D82A}">
                    <a16:rowId xmlns:a16="http://schemas.microsoft.com/office/drawing/2014/main" val="1921550404"/>
                  </a:ext>
                </a:extLst>
              </a:tr>
              <a:tr h="697888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+mn-lt"/>
                        </a:rPr>
                        <a:t>Cancer</a:t>
                      </a:r>
                      <a:r>
                        <a:rPr lang="en-US" sz="1300" b="1" baseline="0" dirty="0">
                          <a:solidFill>
                            <a:srgbClr val="000000"/>
                          </a:solidFill>
                          <a:latin typeface="+mn-lt"/>
                        </a:rPr>
                        <a:t> Genetics</a:t>
                      </a:r>
                      <a:endParaRPr lang="en-US" sz="13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303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446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lain" startAt="26"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(9)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31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Yes         29     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         31     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      40     68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L="87236" marR="87236" marT="43617" marB="43617"/>
                </a:tc>
                <a:extLst>
                  <a:ext uri="{0D108BD9-81ED-4DB2-BD59-A6C34878D82A}">
                    <a16:rowId xmlns:a16="http://schemas.microsoft.com/office/drawing/2014/main" val="1940810022"/>
                  </a:ext>
                </a:extLst>
              </a:tr>
              <a:tr h="697888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+mn-lt"/>
                        </a:rPr>
                        <a:t>Supportive and Palliative Care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329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366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  6   (2)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Yes         41     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         23     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      36     80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87236" marR="87236" marT="43617" marB="43617"/>
                </a:tc>
                <a:extLst>
                  <a:ext uri="{0D108BD9-81ED-4DB2-BD59-A6C34878D82A}">
                    <a16:rowId xmlns:a16="http://schemas.microsoft.com/office/drawing/2014/main" val="2161703301"/>
                  </a:ext>
                </a:extLst>
              </a:tr>
              <a:tr h="697888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+mn-lt"/>
                        </a:rPr>
                        <a:t>IACT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175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146</a:t>
                      </a:r>
                    </a:p>
                  </a:txBody>
                  <a:tcPr marL="87236" marR="87236" marT="43617" marB="436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   2   (1)</a:t>
                      </a:r>
                    </a:p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Yes         35     67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         12     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      54     10</a:t>
                      </a:r>
                    </a:p>
                  </a:txBody>
                  <a:tcPr marL="87236" marR="87236" marT="43617" marB="4361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+mn-lt"/>
                        </a:rPr>
                        <a:t>  4</a:t>
                      </a:r>
                    </a:p>
                  </a:txBody>
                  <a:tcPr marL="87236" marR="87236" marT="43617" marB="43617"/>
                </a:tc>
                <a:extLst>
                  <a:ext uri="{0D108BD9-81ED-4DB2-BD59-A6C34878D82A}">
                    <a16:rowId xmlns:a16="http://schemas.microsoft.com/office/drawing/2014/main" val="303461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60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252</Words>
  <Application>Microsoft Office PowerPoint</Application>
  <PresentationFormat>Widescreen</PresentationFormat>
  <Paragraphs>111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PDQ Literature Surveillance  2016/2019 Citation Review Statistics</vt:lpstr>
      <vt:lpstr>Literature Surveillance by Board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Shields, Victoria (NIH/NCI) [E]</dc:creator>
  <cp:lastModifiedBy>Juthe, Robin (NIH/NCI) [E]</cp:lastModifiedBy>
  <cp:revision>8</cp:revision>
  <dcterms:created xsi:type="dcterms:W3CDTF">2019-07-10T13:14:13Z</dcterms:created>
  <dcterms:modified xsi:type="dcterms:W3CDTF">2019-08-22T14:28:48Z</dcterms:modified>
</cp:coreProperties>
</file>