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317" r:id="rId2"/>
    <p:sldId id="31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7562E9-4EA3-4C24-9310-7743A9EFEEE2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1495BC-61F2-4882-92D5-C6BD307696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7253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459DD9-C07A-0F4A-BE38-5AFB42BB2A6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9056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19378E-A008-4017-9F3F-B1B8E2E7F9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F12FF5C-18D5-4216-A497-787FFA948A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6766DD-17D4-4F5F-9229-D9BF6E41A5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716F8-CE84-4F8C-8B58-0D6531795636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C62B06-B7AD-4080-B0AB-74DCE0F7D9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3A074C-5C49-485B-86F9-D1F4608DEC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AC9C6-B434-4562-9BDB-FB6F565B6C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4931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05588D-DD03-4AEB-9DB9-5C0D05CE22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514A92D-E5F1-4940-9D62-D3063A6068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6022D6-E37A-4AB0-B9A8-37F0B0334A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716F8-CE84-4F8C-8B58-0D6531795636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505CE6-DCAE-4504-836B-695EA65BDD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AC1B7D-F42C-47C6-81B2-2551E5EC28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AC9C6-B434-4562-9BDB-FB6F565B6C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918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D478BE6-985D-4966-B49B-444A0548DAD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E368131-AEA0-4BBD-8CEC-C4C6063611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3192BC-4A01-41BC-B1AF-81BAD1E146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716F8-CE84-4F8C-8B58-0D6531795636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13E93D-7100-48FE-841A-7A5AF12EFA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82608B-8D1F-418F-9B0C-F0E81B275D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AC9C6-B434-4562-9BDB-FB6F565B6C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3307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5E4ABF-2D12-4538-8611-2A556C9170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DA6899-EE61-4D36-9103-0F69599A72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5E15F8-5DB0-4F4B-A0B6-775C8E7EF3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716F8-CE84-4F8C-8B58-0D6531795636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B6DB4E-F954-4851-BC88-DABB367193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56277A-14D8-4B18-ABD8-B84C82DE3E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AC9C6-B434-4562-9BDB-FB6F565B6C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2521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FC9E6B-AEEF-4735-A250-2311A03110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A135BF-BDA4-4129-AF55-FFD0099CE5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F31086-146F-4FE6-8C73-039326163F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716F8-CE84-4F8C-8B58-0D6531795636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DB0F67-A7D5-4DB6-BACE-2EDABB9A96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0240E3-F288-4CC4-949E-F2745716E1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AC9C6-B434-4562-9BDB-FB6F565B6C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4628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8D1893-04B9-4256-A2D0-E5DCB6A145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A6A473-0E2A-4C3C-B975-63F5946813F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4C37B06-7058-4F3B-B4E3-D32F6E5305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1D419C-B374-4395-BB64-5A59325129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716F8-CE84-4F8C-8B58-0D6531795636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A96791-B329-4B96-AC96-8541967F93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C12016E-DCE7-4C1E-AA8F-2540AA04FC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AC9C6-B434-4562-9BDB-FB6F565B6C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9156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57AC35-26DB-4AC9-B378-42FB76387A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15BE2C9-918F-4C4D-A7D0-BE54FDC009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5AFBEF8-0D31-4551-A60A-785BECB9CA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277A7D3-9638-4D5C-8F61-EF271EE1704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C282A17-62E1-4938-AED6-8E1D6C85DB9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B4B6C7D-BFD8-4BBC-8CE3-FE2EA5E54A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716F8-CE84-4F8C-8B58-0D6531795636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D83BB6E-78FC-46EA-9DC0-A9D834F964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2E77780-282B-46CB-8BFF-76021D07B9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AC9C6-B434-4562-9BDB-FB6F565B6C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02686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0E33B4-C758-47C5-854B-40D4949939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74B0443-B443-452C-8D46-27106F68CF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716F8-CE84-4F8C-8B58-0D6531795636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F400070-734E-4639-8783-A3EC982191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3CDD7FF-35BE-4EB5-AA0B-F59CB56666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AC9C6-B434-4562-9BDB-FB6F565B6C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15899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C514BCB-33A0-40CA-BEB1-12AF734405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716F8-CE84-4F8C-8B58-0D6531795636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3A6FD78-F8AC-482D-B82B-E1A749D7EC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686F1AF-0E1C-4744-88ED-2F5B6BABA7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AC9C6-B434-4562-9BDB-FB6F565B6C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1383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A08885-B7AD-45A6-89F5-3B8F0ACFE9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4D46DF-E226-4310-AEF4-F8D697221A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49CFB89-5635-4439-84F9-0F3E3D3E45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FE3F0E2-BFF0-48DB-AA2C-70B1A5FAF8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716F8-CE84-4F8C-8B58-0D6531795636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65BD7C-DEE8-4390-A5D5-996B98288B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36E397-6250-4B7B-98B4-E85B8F01E3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AC9C6-B434-4562-9BDB-FB6F565B6C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8463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2762FD-3359-43C8-A29E-C7783BB87B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EE4205D-F473-4E6D-B083-C2AC0889050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B5EB48-209C-4C93-BE46-3DEE120BB4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9897808-7FD2-4628-9510-A62944B168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716F8-CE84-4F8C-8B58-0D6531795636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182B76-48FA-4FF8-B6FB-AA5B640C63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0459664-7EDE-47F8-BBB9-0D8DA1B1EE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AC9C6-B434-4562-9BDB-FB6F565B6C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3432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B5B25C9-76D1-46AA-9577-1F6494DFBD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FC96E3-12D9-474E-8961-62ED54B909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7FD368-793F-4A90-A24F-19734E03314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6716F8-CE84-4F8C-8B58-0D6531795636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DA5C10-5C36-45E2-AE99-68EE86D6C38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E66AA4-7513-4A6C-9128-0FB3E81855F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AAC9C6-B434-4562-9BDB-FB6F565B6C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18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>
          <a:xfrm>
            <a:off x="3338004" y="204186"/>
            <a:ext cx="5442011" cy="1490679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altLang="en-US" sz="2800" b="1" dirty="0"/>
              <a:t>PDQ Literature Surveillance </a:t>
            </a:r>
            <a:br>
              <a:rPr lang="en-US" altLang="en-US" sz="2800" b="1" dirty="0"/>
            </a:br>
            <a:r>
              <a:rPr lang="en-US" altLang="en-US" sz="2800" dirty="0"/>
              <a:t>2016/2019 Citation Review Statistics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7805219"/>
              </p:ext>
            </p:extLst>
          </p:nvPr>
        </p:nvGraphicFramePr>
        <p:xfrm>
          <a:off x="2938509" y="1322842"/>
          <a:ext cx="6468086" cy="50061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53625">
                  <a:extLst>
                    <a:ext uri="{9D8B030D-6E8A-4147-A177-3AD203B41FA5}">
                      <a16:colId xmlns:a16="http://schemas.microsoft.com/office/drawing/2014/main" val="3581402978"/>
                    </a:ext>
                  </a:extLst>
                </a:gridCol>
                <a:gridCol w="1638777">
                  <a:extLst>
                    <a:ext uri="{9D8B030D-6E8A-4147-A177-3AD203B41FA5}">
                      <a16:colId xmlns:a16="http://schemas.microsoft.com/office/drawing/2014/main" val="2675169149"/>
                    </a:ext>
                  </a:extLst>
                </a:gridCol>
                <a:gridCol w="1423540">
                  <a:extLst>
                    <a:ext uri="{9D8B030D-6E8A-4147-A177-3AD203B41FA5}">
                      <a16:colId xmlns:a16="http://schemas.microsoft.com/office/drawing/2014/main" val="3731613087"/>
                    </a:ext>
                  </a:extLst>
                </a:gridCol>
                <a:gridCol w="1252144">
                  <a:extLst>
                    <a:ext uri="{9D8B030D-6E8A-4147-A177-3AD203B41FA5}">
                      <a16:colId xmlns:a16="http://schemas.microsoft.com/office/drawing/2014/main" val="1279655129"/>
                    </a:ext>
                  </a:extLst>
                </a:gridCol>
              </a:tblGrid>
              <a:tr h="72731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Step in Process</a:t>
                      </a:r>
                      <a:endParaRPr lang="en-US" sz="1400" dirty="0">
                        <a:latin typeface="+mn-lt"/>
                      </a:endParaRPr>
                    </a:p>
                  </a:txBody>
                  <a:tcPr marL="87236" marR="87236" marT="43617" marB="436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Total Citations</a:t>
                      </a:r>
                      <a:endParaRPr lang="en-US" sz="1400" dirty="0">
                        <a:latin typeface="+mn-lt"/>
                      </a:endParaRPr>
                    </a:p>
                  </a:txBody>
                  <a:tcPr marL="87236" marR="87236" marT="43617" marB="4361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Citations per Month</a:t>
                      </a:r>
                    </a:p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87236" marR="87236" marT="43617" marB="436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Percentages</a:t>
                      </a:r>
                      <a:endParaRPr lang="en-US" sz="1400" dirty="0">
                        <a:latin typeface="+mn-lt"/>
                      </a:endParaRPr>
                    </a:p>
                  </a:txBody>
                  <a:tcPr marL="87236" marR="87236" marT="43617" marB="43617"/>
                </a:tc>
                <a:extLst>
                  <a:ext uri="{0D108BD9-81ED-4DB2-BD59-A6C34878D82A}">
                    <a16:rowId xmlns:a16="http://schemas.microsoft.com/office/drawing/2014/main" val="262351865"/>
                  </a:ext>
                </a:extLst>
              </a:tr>
              <a:tr h="61736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bg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bg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bg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Citations retrieved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PGothic" pitchFamily="34" charset="-128"/>
                          <a:cs typeface="Arial" panose="020B0604020202020204" pitchFamily="34" charset="0"/>
                        </a:rPr>
                        <a:t>Citations imported</a:t>
                      </a:r>
                    </a:p>
                  </a:txBody>
                  <a:tcPr marL="74128" marR="74128" marT="0" marB="0" anchor="ctr" horzOverflow="overflow"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bg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bg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bg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53,013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PGothic" pitchFamily="34" charset="-128"/>
                          <a:cs typeface="Arial" panose="020B0604020202020204" pitchFamily="34" charset="0"/>
                        </a:rPr>
                        <a:t>76,313</a:t>
                      </a:r>
                    </a:p>
                  </a:txBody>
                  <a:tcPr marL="74128" marR="74128" marT="0" marB="0" anchor="ctr" horzOverflow="overflow"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bg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bg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bg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4,418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PGothic" pitchFamily="34" charset="-128"/>
                          <a:cs typeface="Arial" panose="020B0604020202020204" pitchFamily="34" charset="0"/>
                        </a:rPr>
                        <a:t>6,359</a:t>
                      </a:r>
                    </a:p>
                  </a:txBody>
                  <a:tcPr marL="74128" marR="74128" marT="0" marB="0" anchor="ctr" horzOverflow="overflow"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bg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bg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bg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MS PGothic" pitchFamily="34" charset="-128"/>
                      </a:endParaRPr>
                    </a:p>
                  </a:txBody>
                  <a:tcPr marL="74128" marR="74128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2157456079"/>
                  </a:ext>
                </a:extLst>
              </a:tr>
              <a:tr h="61736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bg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bg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bg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Citations rejected by librarians 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MS PGothic" pitchFamily="34" charset="-128"/>
                      </a:endParaRPr>
                    </a:p>
                  </a:txBody>
                  <a:tcPr marL="74128" marR="74128" marT="0" marB="0" anchor="ctr" horzOverflow="overflow"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bg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bg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bg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MS PGothic" pitchFamily="34" charset="-128"/>
                      </a:endParaRPr>
                    </a:p>
                  </a:txBody>
                  <a:tcPr marL="74128" marR="74128" marT="0" marB="0" anchor="ctr" horzOverflow="overflow"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bg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bg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bg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MS PGothic" pitchFamily="34" charset="-128"/>
                      </a:endParaRPr>
                    </a:p>
                  </a:txBody>
                  <a:tcPr marL="74128" marR="74128" marT="0" marB="0" anchor="ctr" horzOverflow="overflow"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bg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bg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bg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MS PGothic" pitchFamily="34" charset="-128"/>
                      </a:endParaRPr>
                    </a:p>
                  </a:txBody>
                  <a:tcPr marL="74128" marR="74128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3072359425"/>
                  </a:ext>
                </a:extLst>
              </a:tr>
              <a:tr h="86282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bg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bg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bg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Citations reviewed by PDQ Editorial Board Managers and other NCI staff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MS PGothic" pitchFamily="34" charset="-128"/>
                      </a:endParaRPr>
                    </a:p>
                  </a:txBody>
                  <a:tcPr marL="74128" marR="74128" marT="0" marB="0" anchor="ctr" horzOverflow="overflow"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bg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bg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bg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32,416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PGothic" pitchFamily="34" charset="-128"/>
                          <a:cs typeface="Arial" panose="020B0604020202020204" pitchFamily="34" charset="0"/>
                        </a:rPr>
                        <a:t>34,599</a:t>
                      </a:r>
                    </a:p>
                  </a:txBody>
                  <a:tcPr marL="74128" marR="74128" marT="0" marB="0" anchor="ctr" horzOverflow="overflow"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bg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bg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bg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2,701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PGothic" pitchFamily="34" charset="-128"/>
                          <a:cs typeface="Arial" panose="020B0604020202020204" pitchFamily="34" charset="0"/>
                        </a:rPr>
                        <a:t>2,883</a:t>
                      </a:r>
                    </a:p>
                  </a:txBody>
                  <a:tcPr marL="74128" marR="74128" marT="0" marB="0" anchor="ctr" horzOverflow="overflow"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bg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bg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bg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100%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MS PGothic" pitchFamily="34" charset="-128"/>
                      </a:endParaRPr>
                    </a:p>
                  </a:txBody>
                  <a:tcPr marL="74128" marR="74128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3566518966"/>
                  </a:ext>
                </a:extLst>
              </a:tr>
              <a:tr h="61736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bg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bg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bg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Full-text articles retrieved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MS PGothic" pitchFamily="34" charset="-128"/>
                      </a:endParaRPr>
                    </a:p>
                  </a:txBody>
                  <a:tcPr marL="74128" marR="74128" marT="0" marB="0" anchor="ctr" horzOverflow="overflow"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bg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bg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bg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3,731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PGothic" pitchFamily="34" charset="-128"/>
                          <a:cs typeface="Arial" panose="020B0604020202020204" pitchFamily="34" charset="0"/>
                        </a:rPr>
                        <a:t>6,637</a:t>
                      </a:r>
                    </a:p>
                  </a:txBody>
                  <a:tcPr marL="74128" marR="74128" marT="0" marB="0" anchor="ctr" horzOverflow="overflow"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bg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bg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bg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PGothic" pitchFamily="34" charset="-128"/>
                          <a:cs typeface="Arial" panose="020B0604020202020204" pitchFamily="34" charset="0"/>
                        </a:rPr>
                        <a:t>553</a:t>
                      </a:r>
                    </a:p>
                  </a:txBody>
                  <a:tcPr marL="74128" marR="74128" marT="0" marB="0" anchor="ctr" horzOverflow="overflow"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bg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bg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bg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PGothic" pitchFamily="34" charset="-128"/>
                          <a:cs typeface="Arial" panose="020B0604020202020204" pitchFamily="34" charset="0"/>
                        </a:rPr>
                        <a:t>19</a:t>
                      </a:r>
                    </a:p>
                  </a:txBody>
                  <a:tcPr marL="74128" marR="74128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1921550404"/>
                  </a:ext>
                </a:extLst>
              </a:tr>
              <a:tr h="86282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bg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bg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bg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Full-text articles sent to PDQ Editorial Board members for review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MS PGothic" pitchFamily="34" charset="-128"/>
                      </a:endParaRPr>
                    </a:p>
                  </a:txBody>
                  <a:tcPr marL="74128" marR="74128" marT="0" marB="0" anchor="ctr" horzOverflow="overflow"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bg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bg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bg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2,147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PGothic" pitchFamily="34" charset="-128"/>
                          <a:cs typeface="Arial" panose="020B0604020202020204" pitchFamily="34" charset="0"/>
                        </a:rPr>
                        <a:t>2,517</a:t>
                      </a:r>
                    </a:p>
                  </a:txBody>
                  <a:tcPr marL="74128" marR="74128" marT="0" marB="0" anchor="ctr" horzOverflow="overflow"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bg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bg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bg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PGothic" pitchFamily="34" charset="-128"/>
                          <a:cs typeface="Arial" panose="020B0604020202020204" pitchFamily="34" charset="0"/>
                        </a:rPr>
                        <a:t>210</a:t>
                      </a:r>
                    </a:p>
                  </a:txBody>
                  <a:tcPr marL="74128" marR="74128" marT="0" marB="0" anchor="ctr" horzOverflow="overflow"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bg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bg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bg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PGothic" pitchFamily="34" charset="-128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74128" marR="74128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1940810022"/>
                  </a:ext>
                </a:extLst>
              </a:tr>
              <a:tr h="70104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bg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bg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bg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Citations added to PDQ information summaries</a:t>
                      </a:r>
                    </a:p>
                  </a:txBody>
                  <a:tcPr marL="74128" marR="74128" marT="0" marB="0" anchor="ctr" horzOverflow="overflow"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bg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bg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bg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1,423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PGothic" pitchFamily="34" charset="-128"/>
                          <a:cs typeface="Arial" panose="020B0604020202020204" pitchFamily="34" charset="0"/>
                        </a:rPr>
                        <a:t>2.911</a:t>
                      </a:r>
                    </a:p>
                  </a:txBody>
                  <a:tcPr marL="74128" marR="74128" marT="0" marB="0" anchor="ctr" horzOverflow="overflow"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bg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bg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bg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113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PGothic" pitchFamily="34" charset="-128"/>
                          <a:cs typeface="Arial" panose="020B0604020202020204" pitchFamily="34" charset="0"/>
                        </a:rPr>
                        <a:t>243</a:t>
                      </a:r>
                    </a:p>
                  </a:txBody>
                  <a:tcPr marL="74128" marR="74128" marT="0" marB="0" anchor="ctr" horzOverflow="overflow"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bg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bg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bg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Arial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 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MS PGothic" pitchFamily="34" charset="-128"/>
                        <a:cs typeface="Arial" panose="020B0604020202020204" pitchFamily="34" charset="0"/>
                      </a:endParaRPr>
                    </a:p>
                  </a:txBody>
                  <a:tcPr marL="74128" marR="74128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21617033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398757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1131" y="264696"/>
            <a:ext cx="6523789" cy="688057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/>
              <a:t>Literature Surveillance by Board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2559869"/>
              </p:ext>
            </p:extLst>
          </p:nvPr>
        </p:nvGraphicFramePr>
        <p:xfrm>
          <a:off x="2328737" y="778412"/>
          <a:ext cx="7358944" cy="57852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2363">
                  <a:extLst>
                    <a:ext uri="{9D8B030D-6E8A-4147-A177-3AD203B41FA5}">
                      <a16:colId xmlns:a16="http://schemas.microsoft.com/office/drawing/2014/main" val="3581402978"/>
                    </a:ext>
                  </a:extLst>
                </a:gridCol>
                <a:gridCol w="1402904">
                  <a:extLst>
                    <a:ext uri="{9D8B030D-6E8A-4147-A177-3AD203B41FA5}">
                      <a16:colId xmlns:a16="http://schemas.microsoft.com/office/drawing/2014/main" val="2675169149"/>
                    </a:ext>
                  </a:extLst>
                </a:gridCol>
                <a:gridCol w="1218645">
                  <a:extLst>
                    <a:ext uri="{9D8B030D-6E8A-4147-A177-3AD203B41FA5}">
                      <a16:colId xmlns:a16="http://schemas.microsoft.com/office/drawing/2014/main" val="3731613087"/>
                    </a:ext>
                  </a:extLst>
                </a:gridCol>
                <a:gridCol w="1561277">
                  <a:extLst>
                    <a:ext uri="{9D8B030D-6E8A-4147-A177-3AD203B41FA5}">
                      <a16:colId xmlns:a16="http://schemas.microsoft.com/office/drawing/2014/main" val="1279655129"/>
                    </a:ext>
                  </a:extLst>
                </a:gridCol>
                <a:gridCol w="1193755">
                  <a:extLst>
                    <a:ext uri="{9D8B030D-6E8A-4147-A177-3AD203B41FA5}">
                      <a16:colId xmlns:a16="http://schemas.microsoft.com/office/drawing/2014/main" val="3358037652"/>
                    </a:ext>
                  </a:extLst>
                </a:gridCol>
              </a:tblGrid>
              <a:tr h="900035">
                <a:tc>
                  <a:txBody>
                    <a:bodyPr/>
                    <a:lstStyle/>
                    <a:p>
                      <a:endParaRPr lang="en-US" sz="1300" dirty="0">
                        <a:latin typeface="+mn-lt"/>
                      </a:endParaRPr>
                    </a:p>
                  </a:txBody>
                  <a:tcPr marL="87236" marR="87236" marT="43617" marB="43617"/>
                </a:tc>
                <a:tc>
                  <a:txBody>
                    <a:bodyPr/>
                    <a:lstStyle/>
                    <a:p>
                      <a:r>
                        <a:rPr lang="en-US" sz="1300" dirty="0">
                          <a:latin typeface="+mn-lt"/>
                        </a:rPr>
                        <a:t>Citations Reviewed by Board Manager</a:t>
                      </a:r>
                      <a:r>
                        <a:rPr lang="en-US" sz="1300" baseline="0" dirty="0">
                          <a:latin typeface="+mn-lt"/>
                        </a:rPr>
                        <a:t> (</a:t>
                      </a:r>
                      <a:r>
                        <a:rPr lang="en-US" sz="1300" dirty="0" err="1">
                          <a:latin typeface="+mn-lt"/>
                        </a:rPr>
                        <a:t>Avg</a:t>
                      </a:r>
                      <a:r>
                        <a:rPr lang="en-US" sz="1300" dirty="0">
                          <a:latin typeface="+mn-lt"/>
                        </a:rPr>
                        <a:t>/month)</a:t>
                      </a:r>
                    </a:p>
                  </a:txBody>
                  <a:tcPr marL="87236" marR="87236" marT="43617" marB="43617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dirty="0">
                          <a:latin typeface="+mn-lt"/>
                        </a:rPr>
                        <a:t>Citations Sent</a:t>
                      </a:r>
                      <a:r>
                        <a:rPr lang="en-US" sz="1300" baseline="0" dirty="0">
                          <a:latin typeface="+mn-lt"/>
                        </a:rPr>
                        <a:t> to Board (% Total)*</a:t>
                      </a:r>
                      <a:endParaRPr lang="en-US" sz="1300" dirty="0">
                        <a:latin typeface="+mn-lt"/>
                      </a:endParaRPr>
                    </a:p>
                    <a:p>
                      <a:endParaRPr lang="en-US" sz="1300" dirty="0">
                        <a:latin typeface="+mn-lt"/>
                      </a:endParaRPr>
                    </a:p>
                  </a:txBody>
                  <a:tcPr marL="87236" marR="87236" marT="43617" marB="43617"/>
                </a:tc>
                <a:tc>
                  <a:txBody>
                    <a:bodyPr/>
                    <a:lstStyle/>
                    <a:p>
                      <a:r>
                        <a:rPr lang="en-US" sz="1300" dirty="0">
                          <a:latin typeface="+mn-lt"/>
                        </a:rPr>
                        <a:t>Responses</a:t>
                      </a:r>
                      <a:r>
                        <a:rPr lang="en-US" sz="1300" baseline="0" dirty="0">
                          <a:latin typeface="+mn-lt"/>
                        </a:rPr>
                        <a:t> by Board Members % of Citations Sent</a:t>
                      </a:r>
                      <a:endParaRPr lang="en-US" sz="1300" dirty="0">
                        <a:latin typeface="+mn-lt"/>
                      </a:endParaRPr>
                    </a:p>
                  </a:txBody>
                  <a:tcPr marL="87236" marR="87236" marT="43617" marB="43617"/>
                </a:tc>
                <a:tc>
                  <a:txBody>
                    <a:bodyPr/>
                    <a:lstStyle/>
                    <a:p>
                      <a:r>
                        <a:rPr lang="en-US" sz="1300" dirty="0">
                          <a:latin typeface="+mn-lt"/>
                        </a:rPr>
                        <a:t>Cited in PDQ (</a:t>
                      </a:r>
                      <a:r>
                        <a:rPr lang="en-US" sz="1300" dirty="0" err="1">
                          <a:latin typeface="+mn-lt"/>
                        </a:rPr>
                        <a:t>Avg</a:t>
                      </a:r>
                      <a:r>
                        <a:rPr lang="en-US" sz="1300" dirty="0">
                          <a:latin typeface="+mn-lt"/>
                        </a:rPr>
                        <a:t>/month)</a:t>
                      </a:r>
                    </a:p>
                  </a:txBody>
                  <a:tcPr marL="87236" marR="87236" marT="43617" marB="43617"/>
                </a:tc>
                <a:extLst>
                  <a:ext uri="{0D108BD9-81ED-4DB2-BD59-A6C34878D82A}">
                    <a16:rowId xmlns:a16="http://schemas.microsoft.com/office/drawing/2014/main" val="262351865"/>
                  </a:ext>
                </a:extLst>
              </a:tr>
              <a:tr h="697888">
                <a:tc>
                  <a:txBody>
                    <a:bodyPr/>
                    <a:lstStyle/>
                    <a:p>
                      <a:r>
                        <a:rPr lang="en-US" sz="1300" b="1" dirty="0">
                          <a:solidFill>
                            <a:srgbClr val="000000"/>
                          </a:solidFill>
                          <a:latin typeface="+mn-lt"/>
                        </a:rPr>
                        <a:t>Total</a:t>
                      </a:r>
                    </a:p>
                  </a:txBody>
                  <a:tcPr marL="87236" marR="87236" marT="43617" marB="436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0" dirty="0">
                          <a:solidFill>
                            <a:srgbClr val="000000"/>
                          </a:solidFill>
                          <a:latin typeface="+mn-lt"/>
                        </a:rPr>
                        <a:t>2,701</a:t>
                      </a:r>
                    </a:p>
                    <a:p>
                      <a:pPr algn="ctr"/>
                      <a:r>
                        <a:rPr lang="en-US" sz="1300" b="0" dirty="0">
                          <a:solidFill>
                            <a:srgbClr val="000000"/>
                          </a:solidFill>
                          <a:latin typeface="+mn-lt"/>
                        </a:rPr>
                        <a:t>2,883</a:t>
                      </a:r>
                    </a:p>
                  </a:txBody>
                  <a:tcPr marL="87236" marR="87236" marT="43617" marB="43617"/>
                </a:tc>
                <a:tc>
                  <a:txBody>
                    <a:bodyPr/>
                    <a:lstStyle/>
                    <a:p>
                      <a:pPr marL="342900" indent="-342900" algn="ctr">
                        <a:buAutoNum type="arabicPlain" startAt="179"/>
                      </a:pPr>
                      <a:r>
                        <a:rPr lang="en-US" sz="1300" b="0" dirty="0">
                          <a:solidFill>
                            <a:srgbClr val="000000"/>
                          </a:solidFill>
                          <a:latin typeface="+mn-lt"/>
                        </a:rPr>
                        <a:t>(7)</a:t>
                      </a:r>
                    </a:p>
                    <a:p>
                      <a:pPr marL="0" indent="0" algn="ctr">
                        <a:buNone/>
                      </a:pPr>
                      <a:r>
                        <a:rPr lang="en-US" sz="1300" b="0" dirty="0">
                          <a:solidFill>
                            <a:srgbClr val="000000"/>
                          </a:solidFill>
                          <a:latin typeface="+mn-lt"/>
                        </a:rPr>
                        <a:t>210</a:t>
                      </a:r>
                    </a:p>
                  </a:txBody>
                  <a:tcPr marL="87236" marR="87236" marT="43617" marB="43617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0" dirty="0">
                          <a:solidFill>
                            <a:srgbClr val="000000"/>
                          </a:solidFill>
                          <a:latin typeface="+mn-lt"/>
                        </a:rPr>
                        <a:t>Yes         20     17</a:t>
                      </a:r>
                    </a:p>
                    <a:p>
                      <a:pPr algn="ctr"/>
                      <a:r>
                        <a:rPr lang="en-US" sz="1300" b="0" dirty="0">
                          <a:solidFill>
                            <a:srgbClr val="000000"/>
                          </a:solidFill>
                          <a:latin typeface="+mn-lt"/>
                        </a:rPr>
                        <a:t>No          50     37</a:t>
                      </a:r>
                    </a:p>
                    <a:p>
                      <a:pPr algn="ctr"/>
                      <a:r>
                        <a:rPr lang="en-US" sz="1300" b="0" dirty="0">
                          <a:solidFill>
                            <a:srgbClr val="000000"/>
                          </a:solidFill>
                          <a:latin typeface="+mn-lt"/>
                        </a:rPr>
                        <a:t>None      30     46</a:t>
                      </a:r>
                    </a:p>
                  </a:txBody>
                  <a:tcPr marL="87236" marR="87236" marT="43617" marB="43617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0" dirty="0">
                          <a:solidFill>
                            <a:srgbClr val="000000"/>
                          </a:solidFill>
                          <a:latin typeface="+mn-lt"/>
                        </a:rPr>
                        <a:t>113</a:t>
                      </a:r>
                    </a:p>
                    <a:p>
                      <a:pPr algn="ctr"/>
                      <a:r>
                        <a:rPr lang="en-US" sz="1300" b="0" dirty="0">
                          <a:solidFill>
                            <a:srgbClr val="000000"/>
                          </a:solidFill>
                          <a:latin typeface="+mn-lt"/>
                        </a:rPr>
                        <a:t>243</a:t>
                      </a:r>
                    </a:p>
                  </a:txBody>
                  <a:tcPr marL="87236" marR="87236" marT="43617" marB="43617"/>
                </a:tc>
                <a:extLst>
                  <a:ext uri="{0D108BD9-81ED-4DB2-BD59-A6C34878D82A}">
                    <a16:rowId xmlns:a16="http://schemas.microsoft.com/office/drawing/2014/main" val="2157456079"/>
                  </a:ext>
                </a:extLst>
              </a:tr>
              <a:tr h="697888">
                <a:tc>
                  <a:txBody>
                    <a:bodyPr/>
                    <a:lstStyle/>
                    <a:p>
                      <a:r>
                        <a:rPr lang="en-US" sz="1300" b="1" dirty="0">
                          <a:solidFill>
                            <a:srgbClr val="000000"/>
                          </a:solidFill>
                          <a:latin typeface="+mn-lt"/>
                        </a:rPr>
                        <a:t>Adult Treatment</a:t>
                      </a:r>
                    </a:p>
                  </a:txBody>
                  <a:tcPr marL="87236" marR="87236" marT="43617" marB="436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0" dirty="0">
                          <a:solidFill>
                            <a:srgbClr val="000000"/>
                          </a:solidFill>
                          <a:latin typeface="+mn-lt"/>
                        </a:rPr>
                        <a:t>1361</a:t>
                      </a:r>
                    </a:p>
                    <a:p>
                      <a:pPr algn="ctr"/>
                      <a:r>
                        <a:rPr lang="en-US" sz="1300" b="0" dirty="0">
                          <a:solidFill>
                            <a:srgbClr val="000000"/>
                          </a:solidFill>
                          <a:latin typeface="+mn-lt"/>
                        </a:rPr>
                        <a:t>1109</a:t>
                      </a:r>
                    </a:p>
                  </a:txBody>
                  <a:tcPr marL="87236" marR="87236" marT="43617" marB="43617"/>
                </a:tc>
                <a:tc>
                  <a:txBody>
                    <a:bodyPr/>
                    <a:lstStyle/>
                    <a:p>
                      <a:pPr marL="342900" indent="-342900" algn="ctr">
                        <a:buAutoNum type="arabicPlain" startAt="32"/>
                      </a:pPr>
                      <a:r>
                        <a:rPr lang="en-US" sz="1300" b="0" dirty="0">
                          <a:solidFill>
                            <a:srgbClr val="000000"/>
                          </a:solidFill>
                          <a:latin typeface="+mn-lt"/>
                        </a:rPr>
                        <a:t>(2)</a:t>
                      </a:r>
                    </a:p>
                    <a:p>
                      <a:pPr marL="0" indent="0" algn="ctr">
                        <a:buNone/>
                      </a:pPr>
                      <a:r>
                        <a:rPr lang="en-US" sz="1300" b="0" dirty="0">
                          <a:solidFill>
                            <a:srgbClr val="000000"/>
                          </a:solidFill>
                          <a:latin typeface="+mn-lt"/>
                        </a:rPr>
                        <a:t>42</a:t>
                      </a:r>
                    </a:p>
                  </a:txBody>
                  <a:tcPr marL="87236" marR="87236" marT="43617" marB="43617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0" dirty="0">
                          <a:solidFill>
                            <a:srgbClr val="000000"/>
                          </a:solidFill>
                          <a:latin typeface="+mn-lt"/>
                        </a:rPr>
                        <a:t>Yes           9     7</a:t>
                      </a:r>
                    </a:p>
                    <a:p>
                      <a:pPr algn="ctr"/>
                      <a:r>
                        <a:rPr lang="en-US" sz="1300" b="0" dirty="0">
                          <a:solidFill>
                            <a:srgbClr val="000000"/>
                          </a:solidFill>
                          <a:latin typeface="+mn-lt"/>
                        </a:rPr>
                        <a:t>No          22     18</a:t>
                      </a:r>
                    </a:p>
                    <a:p>
                      <a:pPr algn="ctr"/>
                      <a:r>
                        <a:rPr lang="en-US" sz="1300" b="0" dirty="0">
                          <a:solidFill>
                            <a:srgbClr val="000000"/>
                          </a:solidFill>
                          <a:latin typeface="+mn-lt"/>
                        </a:rPr>
                        <a:t>None      69     74</a:t>
                      </a:r>
                    </a:p>
                  </a:txBody>
                  <a:tcPr marL="87236" marR="87236" marT="43617" marB="43617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0" dirty="0">
                          <a:solidFill>
                            <a:srgbClr val="000000"/>
                          </a:solidFill>
                          <a:latin typeface="+mn-lt"/>
                        </a:rPr>
                        <a:t>20</a:t>
                      </a:r>
                    </a:p>
                  </a:txBody>
                  <a:tcPr marL="87236" marR="87236" marT="43617" marB="43617"/>
                </a:tc>
                <a:extLst>
                  <a:ext uri="{0D108BD9-81ED-4DB2-BD59-A6C34878D82A}">
                    <a16:rowId xmlns:a16="http://schemas.microsoft.com/office/drawing/2014/main" val="3072359425"/>
                  </a:ext>
                </a:extLst>
              </a:tr>
              <a:tr h="697888">
                <a:tc>
                  <a:txBody>
                    <a:bodyPr/>
                    <a:lstStyle/>
                    <a:p>
                      <a:r>
                        <a:rPr lang="en-US" sz="1300" b="1" dirty="0">
                          <a:solidFill>
                            <a:srgbClr val="000000"/>
                          </a:solidFill>
                          <a:latin typeface="+mn-lt"/>
                        </a:rPr>
                        <a:t>Pediatric Treatment</a:t>
                      </a:r>
                    </a:p>
                  </a:txBody>
                  <a:tcPr marL="87236" marR="87236" marT="43617" marB="436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0" dirty="0">
                          <a:solidFill>
                            <a:srgbClr val="000000"/>
                          </a:solidFill>
                          <a:latin typeface="+mn-lt"/>
                        </a:rPr>
                        <a:t>290</a:t>
                      </a:r>
                    </a:p>
                    <a:p>
                      <a:pPr algn="ctr"/>
                      <a:r>
                        <a:rPr lang="en-US" sz="1300" b="0" dirty="0">
                          <a:solidFill>
                            <a:srgbClr val="000000"/>
                          </a:solidFill>
                          <a:latin typeface="+mn-lt"/>
                        </a:rPr>
                        <a:t>314</a:t>
                      </a:r>
                    </a:p>
                  </a:txBody>
                  <a:tcPr marL="87236" marR="87236" marT="43617" marB="43617"/>
                </a:tc>
                <a:tc>
                  <a:txBody>
                    <a:bodyPr/>
                    <a:lstStyle/>
                    <a:p>
                      <a:pPr marL="342900" indent="-342900" algn="ctr">
                        <a:buAutoNum type="arabicPlain" startAt="52"/>
                      </a:pPr>
                      <a:r>
                        <a:rPr lang="en-US" sz="1300" b="0" dirty="0">
                          <a:solidFill>
                            <a:srgbClr val="000000"/>
                          </a:solidFill>
                          <a:latin typeface="+mn-lt"/>
                        </a:rPr>
                        <a:t>(18)</a:t>
                      </a:r>
                    </a:p>
                    <a:p>
                      <a:pPr marL="0" indent="0" algn="ctr">
                        <a:buNone/>
                      </a:pPr>
                      <a:r>
                        <a:rPr lang="en-US" sz="1300" b="0" dirty="0">
                          <a:solidFill>
                            <a:srgbClr val="000000"/>
                          </a:solidFill>
                          <a:latin typeface="+mn-lt"/>
                        </a:rPr>
                        <a:t>51</a:t>
                      </a:r>
                    </a:p>
                  </a:txBody>
                  <a:tcPr marL="87236" marR="87236" marT="43617" marB="43617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0" dirty="0">
                          <a:solidFill>
                            <a:srgbClr val="000000"/>
                          </a:solidFill>
                          <a:latin typeface="+mn-lt"/>
                        </a:rPr>
                        <a:t>Yes         40     36</a:t>
                      </a:r>
                    </a:p>
                    <a:p>
                      <a:pPr algn="ctr"/>
                      <a:r>
                        <a:rPr lang="en-US" sz="1300" b="0" dirty="0">
                          <a:solidFill>
                            <a:srgbClr val="000000"/>
                          </a:solidFill>
                          <a:latin typeface="+mn-lt"/>
                        </a:rPr>
                        <a:t>No          60     63</a:t>
                      </a:r>
                    </a:p>
                    <a:p>
                      <a:pPr algn="ctr"/>
                      <a:r>
                        <a:rPr lang="en-US" sz="1300" b="0" dirty="0">
                          <a:solidFill>
                            <a:srgbClr val="000000"/>
                          </a:solidFill>
                          <a:latin typeface="+mn-lt"/>
                        </a:rPr>
                        <a:t>None      &lt;1     1</a:t>
                      </a:r>
                    </a:p>
                  </a:txBody>
                  <a:tcPr marL="87236" marR="87236" marT="43617" marB="43617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0" dirty="0">
                          <a:solidFill>
                            <a:srgbClr val="000000"/>
                          </a:solidFill>
                          <a:latin typeface="+mn-lt"/>
                        </a:rPr>
                        <a:t>38</a:t>
                      </a:r>
                    </a:p>
                  </a:txBody>
                  <a:tcPr marL="87236" marR="87236" marT="43617" marB="43617"/>
                </a:tc>
                <a:extLst>
                  <a:ext uri="{0D108BD9-81ED-4DB2-BD59-A6C34878D82A}">
                    <a16:rowId xmlns:a16="http://schemas.microsoft.com/office/drawing/2014/main" val="3566518966"/>
                  </a:ext>
                </a:extLst>
              </a:tr>
              <a:tr h="697888">
                <a:tc>
                  <a:txBody>
                    <a:bodyPr/>
                    <a:lstStyle/>
                    <a:p>
                      <a:r>
                        <a:rPr lang="en-US" sz="1300" b="1" dirty="0">
                          <a:solidFill>
                            <a:srgbClr val="000000"/>
                          </a:solidFill>
                          <a:latin typeface="+mn-lt"/>
                        </a:rPr>
                        <a:t>Screening and Prevention</a:t>
                      </a:r>
                    </a:p>
                  </a:txBody>
                  <a:tcPr marL="87236" marR="87236" marT="43617" marB="436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0" dirty="0">
                          <a:solidFill>
                            <a:srgbClr val="000000"/>
                          </a:solidFill>
                          <a:latin typeface="+mn-lt"/>
                        </a:rPr>
                        <a:t>434</a:t>
                      </a:r>
                    </a:p>
                    <a:p>
                      <a:pPr algn="ctr"/>
                      <a:r>
                        <a:rPr lang="en-US" sz="1300" b="0" dirty="0">
                          <a:solidFill>
                            <a:srgbClr val="000000"/>
                          </a:solidFill>
                          <a:latin typeface="+mn-lt"/>
                        </a:rPr>
                        <a:t>502</a:t>
                      </a:r>
                    </a:p>
                  </a:txBody>
                  <a:tcPr marL="87236" marR="87236" marT="43617" marB="43617"/>
                </a:tc>
                <a:tc>
                  <a:txBody>
                    <a:bodyPr/>
                    <a:lstStyle/>
                    <a:p>
                      <a:pPr marL="342900" indent="-342900" algn="ctr">
                        <a:buAutoNum type="arabicPlain" startAt="61"/>
                      </a:pPr>
                      <a:r>
                        <a:rPr lang="en-US" sz="1300" b="0" dirty="0">
                          <a:solidFill>
                            <a:srgbClr val="000000"/>
                          </a:solidFill>
                          <a:latin typeface="+mn-lt"/>
                        </a:rPr>
                        <a:t>(14)</a:t>
                      </a:r>
                    </a:p>
                    <a:p>
                      <a:pPr marL="0" indent="0" algn="ctr">
                        <a:buNone/>
                      </a:pPr>
                      <a:r>
                        <a:rPr lang="en-US" sz="1300" b="0" dirty="0">
                          <a:solidFill>
                            <a:srgbClr val="000000"/>
                          </a:solidFill>
                          <a:latin typeface="+mn-lt"/>
                        </a:rPr>
                        <a:t>52</a:t>
                      </a:r>
                    </a:p>
                  </a:txBody>
                  <a:tcPr marL="87236" marR="87236" marT="43617" marB="43617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Yes           4     7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No          67    55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None      29     38</a:t>
                      </a:r>
                    </a:p>
                  </a:txBody>
                  <a:tcPr marL="87236" marR="87236" marT="43617" marB="43617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0" dirty="0">
                          <a:solidFill>
                            <a:srgbClr val="000000"/>
                          </a:solidFill>
                          <a:latin typeface="+mn-lt"/>
                        </a:rPr>
                        <a:t>  8</a:t>
                      </a:r>
                    </a:p>
                  </a:txBody>
                  <a:tcPr marL="87236" marR="87236" marT="43617" marB="43617"/>
                </a:tc>
                <a:extLst>
                  <a:ext uri="{0D108BD9-81ED-4DB2-BD59-A6C34878D82A}">
                    <a16:rowId xmlns:a16="http://schemas.microsoft.com/office/drawing/2014/main" val="1921550404"/>
                  </a:ext>
                </a:extLst>
              </a:tr>
              <a:tr h="697888">
                <a:tc>
                  <a:txBody>
                    <a:bodyPr/>
                    <a:lstStyle/>
                    <a:p>
                      <a:r>
                        <a:rPr lang="en-US" sz="1300" b="1" dirty="0">
                          <a:solidFill>
                            <a:srgbClr val="000000"/>
                          </a:solidFill>
                          <a:latin typeface="+mn-lt"/>
                        </a:rPr>
                        <a:t>Cancer</a:t>
                      </a:r>
                      <a:r>
                        <a:rPr lang="en-US" sz="13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 Genetics</a:t>
                      </a:r>
                      <a:endParaRPr lang="en-US" sz="1300" b="1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87236" marR="87236" marT="43617" marB="436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0" dirty="0">
                          <a:solidFill>
                            <a:srgbClr val="000000"/>
                          </a:solidFill>
                          <a:latin typeface="+mn-lt"/>
                        </a:rPr>
                        <a:t>303</a:t>
                      </a:r>
                    </a:p>
                    <a:p>
                      <a:pPr algn="ctr"/>
                      <a:r>
                        <a:rPr lang="en-US" sz="1300" b="0" dirty="0">
                          <a:solidFill>
                            <a:srgbClr val="000000"/>
                          </a:solidFill>
                          <a:latin typeface="+mn-lt"/>
                        </a:rPr>
                        <a:t>446</a:t>
                      </a:r>
                    </a:p>
                  </a:txBody>
                  <a:tcPr marL="87236" marR="87236" marT="43617" marB="43617"/>
                </a:tc>
                <a:tc>
                  <a:txBody>
                    <a:bodyPr/>
                    <a:lstStyle/>
                    <a:p>
                      <a:pPr marL="342900" indent="-342900" algn="ctr">
                        <a:buAutoNum type="arabicPlain" startAt="26"/>
                      </a:pPr>
                      <a:r>
                        <a:rPr lang="en-US" sz="1300" b="0" dirty="0">
                          <a:solidFill>
                            <a:srgbClr val="000000"/>
                          </a:solidFill>
                          <a:latin typeface="+mn-lt"/>
                        </a:rPr>
                        <a:t>(9)</a:t>
                      </a:r>
                    </a:p>
                    <a:p>
                      <a:pPr marL="0" indent="0" algn="ctr">
                        <a:buNone/>
                      </a:pPr>
                      <a:r>
                        <a:rPr lang="en-US" sz="1300" b="0" dirty="0">
                          <a:solidFill>
                            <a:srgbClr val="000000"/>
                          </a:solidFill>
                          <a:latin typeface="+mn-lt"/>
                        </a:rPr>
                        <a:t>31</a:t>
                      </a:r>
                    </a:p>
                  </a:txBody>
                  <a:tcPr marL="87236" marR="87236" marT="43617" marB="43617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Yes         29     15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No          31     17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None      40     68</a:t>
                      </a:r>
                    </a:p>
                  </a:txBody>
                  <a:tcPr marL="87236" marR="87236" marT="43617" marB="43617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0" dirty="0">
                          <a:solidFill>
                            <a:srgbClr val="000000"/>
                          </a:solidFill>
                          <a:latin typeface="+mn-lt"/>
                        </a:rPr>
                        <a:t>16</a:t>
                      </a:r>
                    </a:p>
                  </a:txBody>
                  <a:tcPr marL="87236" marR="87236" marT="43617" marB="43617"/>
                </a:tc>
                <a:extLst>
                  <a:ext uri="{0D108BD9-81ED-4DB2-BD59-A6C34878D82A}">
                    <a16:rowId xmlns:a16="http://schemas.microsoft.com/office/drawing/2014/main" val="1940810022"/>
                  </a:ext>
                </a:extLst>
              </a:tr>
              <a:tr h="697888">
                <a:tc>
                  <a:txBody>
                    <a:bodyPr/>
                    <a:lstStyle/>
                    <a:p>
                      <a:r>
                        <a:rPr lang="en-US" sz="1300" b="1" dirty="0">
                          <a:solidFill>
                            <a:srgbClr val="000000"/>
                          </a:solidFill>
                          <a:latin typeface="+mn-lt"/>
                        </a:rPr>
                        <a:t>Supportive and Palliative Care</a:t>
                      </a:r>
                    </a:p>
                  </a:txBody>
                  <a:tcPr marL="87236" marR="87236" marT="43617" marB="436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0" dirty="0">
                          <a:solidFill>
                            <a:srgbClr val="000000"/>
                          </a:solidFill>
                          <a:latin typeface="+mn-lt"/>
                        </a:rPr>
                        <a:t>329</a:t>
                      </a:r>
                    </a:p>
                    <a:p>
                      <a:pPr algn="ctr"/>
                      <a:r>
                        <a:rPr lang="en-US" sz="1300" b="0" dirty="0">
                          <a:solidFill>
                            <a:srgbClr val="000000"/>
                          </a:solidFill>
                          <a:latin typeface="+mn-lt"/>
                        </a:rPr>
                        <a:t>366</a:t>
                      </a:r>
                    </a:p>
                  </a:txBody>
                  <a:tcPr marL="87236" marR="87236" marT="43617" marB="436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0" dirty="0">
                          <a:solidFill>
                            <a:srgbClr val="000000"/>
                          </a:solidFill>
                          <a:latin typeface="+mn-lt"/>
                        </a:rPr>
                        <a:t>  6   (2)</a:t>
                      </a:r>
                    </a:p>
                    <a:p>
                      <a:pPr algn="ctr"/>
                      <a:r>
                        <a:rPr lang="en-US" sz="1300" b="0" dirty="0">
                          <a:solidFill>
                            <a:srgbClr val="000000"/>
                          </a:solidFill>
                          <a:latin typeface="+mn-lt"/>
                        </a:rPr>
                        <a:t>30</a:t>
                      </a:r>
                    </a:p>
                  </a:txBody>
                  <a:tcPr marL="87236" marR="87236" marT="43617" marB="43617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Yes         41     10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No          23     11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None      36     80</a:t>
                      </a:r>
                    </a:p>
                  </a:txBody>
                  <a:tcPr marL="87236" marR="87236" marT="43617" marB="43617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0" dirty="0">
                          <a:solidFill>
                            <a:srgbClr val="000000"/>
                          </a:solidFill>
                          <a:latin typeface="+mn-lt"/>
                        </a:rPr>
                        <a:t>28</a:t>
                      </a:r>
                    </a:p>
                  </a:txBody>
                  <a:tcPr marL="87236" marR="87236" marT="43617" marB="43617"/>
                </a:tc>
                <a:extLst>
                  <a:ext uri="{0D108BD9-81ED-4DB2-BD59-A6C34878D82A}">
                    <a16:rowId xmlns:a16="http://schemas.microsoft.com/office/drawing/2014/main" val="2161703301"/>
                  </a:ext>
                </a:extLst>
              </a:tr>
              <a:tr h="697888">
                <a:tc>
                  <a:txBody>
                    <a:bodyPr/>
                    <a:lstStyle/>
                    <a:p>
                      <a:r>
                        <a:rPr lang="en-US" sz="1300" b="1" dirty="0">
                          <a:solidFill>
                            <a:srgbClr val="000000"/>
                          </a:solidFill>
                          <a:latin typeface="+mn-lt"/>
                        </a:rPr>
                        <a:t>IACT</a:t>
                      </a:r>
                    </a:p>
                  </a:txBody>
                  <a:tcPr marL="87236" marR="87236" marT="43617" marB="436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0" dirty="0">
                          <a:solidFill>
                            <a:srgbClr val="000000"/>
                          </a:solidFill>
                          <a:latin typeface="+mn-lt"/>
                        </a:rPr>
                        <a:t>175</a:t>
                      </a:r>
                    </a:p>
                    <a:p>
                      <a:pPr algn="ctr"/>
                      <a:r>
                        <a:rPr lang="en-US" sz="1300" b="0" dirty="0">
                          <a:solidFill>
                            <a:srgbClr val="000000"/>
                          </a:solidFill>
                          <a:latin typeface="+mn-lt"/>
                        </a:rPr>
                        <a:t>146</a:t>
                      </a:r>
                    </a:p>
                  </a:txBody>
                  <a:tcPr marL="87236" marR="87236" marT="43617" marB="436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0" dirty="0">
                          <a:solidFill>
                            <a:srgbClr val="000000"/>
                          </a:solidFill>
                          <a:latin typeface="+mn-lt"/>
                        </a:rPr>
                        <a:t>   2   (1)</a:t>
                      </a:r>
                    </a:p>
                    <a:p>
                      <a:pPr algn="ctr"/>
                      <a:r>
                        <a:rPr lang="en-US" sz="1300" b="0" dirty="0">
                          <a:solidFill>
                            <a:srgbClr val="000000"/>
                          </a:solidFill>
                          <a:latin typeface="+mn-lt"/>
                        </a:rPr>
                        <a:t>4</a:t>
                      </a:r>
                    </a:p>
                  </a:txBody>
                  <a:tcPr marL="87236" marR="87236" marT="43617" marB="43617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Yes         35     67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No          12     24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None      54     10</a:t>
                      </a:r>
                    </a:p>
                  </a:txBody>
                  <a:tcPr marL="87236" marR="87236" marT="43617" marB="43617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0" dirty="0">
                          <a:solidFill>
                            <a:srgbClr val="000000"/>
                          </a:solidFill>
                          <a:latin typeface="+mn-lt"/>
                        </a:rPr>
                        <a:t>  4</a:t>
                      </a:r>
                    </a:p>
                  </a:txBody>
                  <a:tcPr marL="87236" marR="87236" marT="43617" marB="43617"/>
                </a:tc>
                <a:extLst>
                  <a:ext uri="{0D108BD9-81ED-4DB2-BD59-A6C34878D82A}">
                    <a16:rowId xmlns:a16="http://schemas.microsoft.com/office/drawing/2014/main" val="3034613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736064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</TotalTime>
  <Words>252</Words>
  <Application>Microsoft Office PowerPoint</Application>
  <PresentationFormat>Widescreen</PresentationFormat>
  <Paragraphs>111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PDQ Literature Surveillance  2016/2019 Citation Review Statistics</vt:lpstr>
      <vt:lpstr>Literature Surveillance by Board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Shields, Victoria (NIH/NCI) [E]</dc:creator>
  <cp:lastModifiedBy>Juthe, Robin (NIH/NCI) [E]</cp:lastModifiedBy>
  <cp:revision>8</cp:revision>
  <dcterms:created xsi:type="dcterms:W3CDTF">2019-07-10T13:14:13Z</dcterms:created>
  <dcterms:modified xsi:type="dcterms:W3CDTF">2019-08-22T14:28:48Z</dcterms:modified>
</cp:coreProperties>
</file>